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ontserrat-italic.fntdata"/><Relationship Id="rId6" Type="http://schemas.openxmlformats.org/officeDocument/2006/relationships/slide" Target="slides/slide1.xml"/><Relationship Id="rId18"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ec4e35642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ec4e35642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ec4e35642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ec4e35642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ec4e356f8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ec4e356f8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ea25926b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ea25926b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467875" y="1782300"/>
            <a:ext cx="5266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 API </a:t>
            </a:r>
            <a:endParaRPr/>
          </a:p>
          <a:p>
            <a:pPr indent="0" lvl="0" marL="0" rtl="0" algn="l">
              <a:spcBef>
                <a:spcPts val="0"/>
              </a:spcBef>
              <a:spcAft>
                <a:spcPts val="0"/>
              </a:spcAft>
              <a:buNone/>
            </a:pPr>
            <a:r>
              <a:rPr lang="es"/>
              <a:t>ONG “SOMOS M</a:t>
            </a:r>
            <a:r>
              <a:rPr lang="es"/>
              <a:t>ÁS”</a:t>
            </a:r>
            <a:endParaRPr/>
          </a:p>
        </p:txBody>
      </p:sp>
      <p:sp>
        <p:nvSpPr>
          <p:cNvPr id="229" name="Google Shape;229;p17"/>
          <p:cNvSpPr txBox="1"/>
          <p:nvPr>
            <p:ph idx="1" type="subTitle"/>
          </p:nvPr>
        </p:nvSpPr>
        <p:spPr>
          <a:xfrm>
            <a:off x="6315850" y="4199225"/>
            <a:ext cx="2828100" cy="598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Grupo 58 - LAB C# BackEnd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6"/>
          <p:cNvSpPr txBox="1"/>
          <p:nvPr>
            <p:ph type="title"/>
          </p:nvPr>
        </p:nvSpPr>
        <p:spPr>
          <a:xfrm>
            <a:off x="1250175" y="519975"/>
            <a:ext cx="70287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Envío</a:t>
            </a:r>
            <a:r>
              <a:rPr lang="es"/>
              <a:t> de Emails</a:t>
            </a:r>
            <a:endParaRPr/>
          </a:p>
        </p:txBody>
      </p:sp>
      <p:sp>
        <p:nvSpPr>
          <p:cNvPr id="296" name="Google Shape;296;p26"/>
          <p:cNvSpPr txBox="1"/>
          <p:nvPr/>
        </p:nvSpPr>
        <p:spPr>
          <a:xfrm>
            <a:off x="411300" y="2488225"/>
            <a:ext cx="3785700" cy="431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FFFFFF"/>
              </a:buClr>
              <a:buSzPts val="1600"/>
              <a:buFont typeface="Lato"/>
              <a:buChar char="●"/>
            </a:pPr>
            <a:r>
              <a:rPr lang="es" sz="1600">
                <a:solidFill>
                  <a:srgbClr val="FFFFFF"/>
                </a:solidFill>
                <a:latin typeface="Lato"/>
                <a:ea typeface="Lato"/>
                <a:cs typeface="Lato"/>
                <a:sym typeface="Lato"/>
              </a:rPr>
              <a:t>Servicio de Send Grid.</a:t>
            </a:r>
            <a:endParaRPr sz="1600">
              <a:solidFill>
                <a:srgbClr val="FFFFFF"/>
              </a:solidFill>
              <a:latin typeface="Lato"/>
              <a:ea typeface="Lato"/>
              <a:cs typeface="Lato"/>
              <a:sym typeface="Lato"/>
            </a:endParaRPr>
          </a:p>
        </p:txBody>
      </p:sp>
      <p:sp>
        <p:nvSpPr>
          <p:cNvPr id="297" name="Google Shape;297;p26"/>
          <p:cNvSpPr txBox="1"/>
          <p:nvPr/>
        </p:nvSpPr>
        <p:spPr>
          <a:xfrm>
            <a:off x="411300" y="1665200"/>
            <a:ext cx="37857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FFFFFF"/>
              </a:buClr>
              <a:buSzPts val="1600"/>
              <a:buFont typeface="Lato"/>
              <a:buChar char="●"/>
            </a:pPr>
            <a:r>
              <a:rPr lang="es" sz="1600">
                <a:solidFill>
                  <a:srgbClr val="FFFFFF"/>
                </a:solidFill>
                <a:latin typeface="Lato"/>
                <a:ea typeface="Lato"/>
                <a:cs typeface="Lato"/>
                <a:sym typeface="Lato"/>
              </a:rPr>
              <a:t>Registro de usuarios y respuestas </a:t>
            </a:r>
            <a:r>
              <a:rPr lang="es" sz="1600">
                <a:solidFill>
                  <a:srgbClr val="FFFFFF"/>
                </a:solidFill>
                <a:latin typeface="Lato"/>
                <a:ea typeface="Lato"/>
                <a:cs typeface="Lato"/>
                <a:sym typeface="Lato"/>
              </a:rPr>
              <a:t>automáticas</a:t>
            </a:r>
            <a:r>
              <a:rPr lang="es" sz="1600">
                <a:solidFill>
                  <a:srgbClr val="FFFFFF"/>
                </a:solidFill>
                <a:latin typeface="Lato"/>
                <a:ea typeface="Lato"/>
                <a:cs typeface="Lato"/>
                <a:sym typeface="Lato"/>
              </a:rPr>
              <a:t>.</a:t>
            </a:r>
            <a:endParaRPr sz="1600">
              <a:solidFill>
                <a:srgbClr val="FFFFFF"/>
              </a:solidFill>
              <a:latin typeface="Lato"/>
              <a:ea typeface="Lato"/>
              <a:cs typeface="Lato"/>
              <a:sym typeface="Lato"/>
            </a:endParaRPr>
          </a:p>
        </p:txBody>
      </p:sp>
      <p:sp>
        <p:nvSpPr>
          <p:cNvPr id="298" name="Google Shape;298;p26"/>
          <p:cNvSpPr txBox="1"/>
          <p:nvPr/>
        </p:nvSpPr>
        <p:spPr>
          <a:xfrm>
            <a:off x="411300" y="3065225"/>
            <a:ext cx="3785700" cy="431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FFFFFF"/>
              </a:buClr>
              <a:buSzPts val="1600"/>
              <a:buFont typeface="Lato"/>
              <a:buChar char="●"/>
            </a:pPr>
            <a:r>
              <a:rPr lang="es" sz="1600">
                <a:solidFill>
                  <a:srgbClr val="FFFFFF"/>
                </a:solidFill>
                <a:latin typeface="Lato"/>
                <a:ea typeface="Lato"/>
                <a:cs typeface="Lato"/>
                <a:sym typeface="Lato"/>
              </a:rPr>
              <a:t>Protocolos SMTP.</a:t>
            </a:r>
            <a:endParaRPr sz="1600">
              <a:solidFill>
                <a:srgbClr val="FFFFFF"/>
              </a:solidFill>
              <a:latin typeface="Lato"/>
              <a:ea typeface="Lato"/>
              <a:cs typeface="Lato"/>
              <a:sym typeface="Lato"/>
            </a:endParaRPr>
          </a:p>
        </p:txBody>
      </p:sp>
      <p:pic>
        <p:nvPicPr>
          <p:cNvPr id="299" name="Google Shape;299;p26"/>
          <p:cNvPicPr preferRelativeResize="0"/>
          <p:nvPr/>
        </p:nvPicPr>
        <p:blipFill>
          <a:blip r:embed="rId3">
            <a:alphaModFix/>
          </a:blip>
          <a:stretch>
            <a:fillRect/>
          </a:stretch>
        </p:blipFill>
        <p:spPr>
          <a:xfrm>
            <a:off x="4431125" y="1875825"/>
            <a:ext cx="4197600" cy="2343400"/>
          </a:xfrm>
          <a:prstGeom prst="rect">
            <a:avLst/>
          </a:prstGeom>
          <a:noFill/>
          <a:ln>
            <a:noFill/>
          </a:ln>
        </p:spPr>
      </p:pic>
      <p:sp>
        <p:nvSpPr>
          <p:cNvPr id="300" name="Google Shape;300;p26"/>
          <p:cNvSpPr txBox="1"/>
          <p:nvPr/>
        </p:nvSpPr>
        <p:spPr>
          <a:xfrm>
            <a:off x="411300" y="3642225"/>
            <a:ext cx="37857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FFFFFF"/>
              </a:buClr>
              <a:buSzPts val="1600"/>
              <a:buFont typeface="Lato"/>
              <a:buChar char="●"/>
            </a:pPr>
            <a:r>
              <a:rPr lang="es" sz="1600">
                <a:solidFill>
                  <a:srgbClr val="FFFFFF"/>
                </a:solidFill>
                <a:latin typeface="Lato"/>
                <a:ea typeface="Lato"/>
                <a:cs typeface="Lato"/>
                <a:sym typeface="Lato"/>
              </a:rPr>
              <a:t>Plantilla HTML que se completa con los datos obtenidos.</a:t>
            </a:r>
            <a:endParaRPr sz="1600">
              <a:solidFill>
                <a:srgbClr val="FFFF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7"/>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¡Gracias!</a:t>
            </a:r>
            <a:endParaRPr/>
          </a:p>
        </p:txBody>
      </p:sp>
      <p:grpSp>
        <p:nvGrpSpPr>
          <p:cNvPr id="306" name="Google Shape;306;p27"/>
          <p:cNvGrpSpPr/>
          <p:nvPr/>
        </p:nvGrpSpPr>
        <p:grpSpPr>
          <a:xfrm>
            <a:off x="4571995" y="1895616"/>
            <a:ext cx="3159984" cy="2439109"/>
            <a:chOff x="3553042" y="1657806"/>
            <a:chExt cx="3461100" cy="2671532"/>
          </a:xfrm>
        </p:grpSpPr>
        <p:sp>
          <p:nvSpPr>
            <p:cNvPr id="307" name="Google Shape;307;p27"/>
            <p:cNvSpPr/>
            <p:nvPr/>
          </p:nvSpPr>
          <p:spPr>
            <a:xfrm>
              <a:off x="4856024" y="3625653"/>
              <a:ext cx="944700" cy="663300"/>
            </a:xfrm>
            <a:prstGeom prst="trapezoid">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7"/>
            <p:cNvSpPr/>
            <p:nvPr/>
          </p:nvSpPr>
          <p:spPr>
            <a:xfrm rot="10800000">
              <a:off x="4953871" y="3681997"/>
              <a:ext cx="400200" cy="606600"/>
            </a:xfrm>
            <a:prstGeom prst="triangle">
              <a:avLst>
                <a:gd fmla="val 9674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7"/>
            <p:cNvSpPr/>
            <p:nvPr/>
          </p:nvSpPr>
          <p:spPr>
            <a:xfrm>
              <a:off x="4767796" y="3681816"/>
              <a:ext cx="163500" cy="606600"/>
            </a:xfrm>
            <a:prstGeom prst="triangle">
              <a:avLst>
                <a:gd fmla="val 985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7"/>
            <p:cNvSpPr/>
            <p:nvPr/>
          </p:nvSpPr>
          <p:spPr>
            <a:xfrm rot="10800000">
              <a:off x="4678237" y="4276102"/>
              <a:ext cx="1210800" cy="456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7"/>
            <p:cNvSpPr/>
            <p:nvPr/>
          </p:nvSpPr>
          <p:spPr>
            <a:xfrm rot="10800000">
              <a:off x="4668343" y="4283738"/>
              <a:ext cx="1230600" cy="456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7"/>
            <p:cNvSpPr/>
            <p:nvPr/>
          </p:nvSpPr>
          <p:spPr>
            <a:xfrm>
              <a:off x="4926950" y="3681915"/>
              <a:ext cx="42900" cy="594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7"/>
            <p:cNvSpPr/>
            <p:nvPr/>
          </p:nvSpPr>
          <p:spPr>
            <a:xfrm>
              <a:off x="3553042" y="1674645"/>
              <a:ext cx="3461100" cy="2014500"/>
            </a:xfrm>
            <a:prstGeom prst="roundRect">
              <a:avLst>
                <a:gd fmla="val 188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7"/>
            <p:cNvSpPr/>
            <p:nvPr/>
          </p:nvSpPr>
          <p:spPr>
            <a:xfrm>
              <a:off x="3553042" y="1657806"/>
              <a:ext cx="3461100" cy="2014500"/>
            </a:xfrm>
            <a:prstGeom prst="roundRect">
              <a:avLst>
                <a:gd fmla="val 1764"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27"/>
          <p:cNvSpPr/>
          <p:nvPr/>
        </p:nvSpPr>
        <p:spPr>
          <a:xfrm flipH="1">
            <a:off x="4620092" y="1948721"/>
            <a:ext cx="3063300" cy="17433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flipH="1">
            <a:off x="7267186" y="2956115"/>
            <a:ext cx="1024200" cy="13332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7" name="Google Shape;317;p27"/>
          <p:cNvPicPr preferRelativeResize="0"/>
          <p:nvPr/>
        </p:nvPicPr>
        <p:blipFill rotWithShape="1">
          <a:blip r:embed="rId3">
            <a:alphaModFix/>
          </a:blip>
          <a:srcRect b="38524" l="5866" r="6964" t="36312"/>
          <a:stretch/>
        </p:blipFill>
        <p:spPr>
          <a:xfrm>
            <a:off x="5144063" y="2529425"/>
            <a:ext cx="2015852" cy="5818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latin typeface="Montserrat"/>
                <a:ea typeface="Montserrat"/>
                <a:cs typeface="Montserrat"/>
                <a:sym typeface="Montserrat"/>
              </a:rPr>
              <a:t>Índice</a:t>
            </a:r>
            <a:endParaRPr sz="2400">
              <a:solidFill>
                <a:srgbClr val="FFFFFF"/>
              </a:solidFill>
              <a:latin typeface="Montserrat"/>
              <a:ea typeface="Montserrat"/>
              <a:cs typeface="Montserrat"/>
              <a:sym typeface="Montserrat"/>
            </a:endParaRPr>
          </a:p>
        </p:txBody>
      </p:sp>
      <p:sp>
        <p:nvSpPr>
          <p:cNvPr id="235" name="Google Shape;235;p18"/>
          <p:cNvSpPr txBox="1"/>
          <p:nvPr/>
        </p:nvSpPr>
        <p:spPr>
          <a:xfrm>
            <a:off x="1294300" y="2064600"/>
            <a:ext cx="3018300" cy="228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FFFFF"/>
                </a:solidFill>
                <a:latin typeface="Montserrat"/>
                <a:ea typeface="Montserrat"/>
                <a:cs typeface="Montserrat"/>
                <a:sym typeface="Montserrat"/>
              </a:rPr>
              <a:t>Presentación BugBusters</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es">
                <a:solidFill>
                  <a:srgbClr val="FFFFFF"/>
                </a:solidFill>
                <a:latin typeface="Montserrat"/>
                <a:ea typeface="Montserrat"/>
                <a:cs typeface="Montserrat"/>
                <a:sym typeface="Montserrat"/>
              </a:rPr>
              <a:t>Funcionamiento general</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es">
                <a:solidFill>
                  <a:srgbClr val="FFFFFF"/>
                </a:solidFill>
                <a:latin typeface="Montserrat"/>
                <a:ea typeface="Montserrat"/>
                <a:cs typeface="Montserrat"/>
                <a:sym typeface="Montserrat"/>
              </a:rPr>
              <a:t>Objetivos del proyecto</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es">
                <a:solidFill>
                  <a:srgbClr val="FFFFFF"/>
                </a:solidFill>
                <a:latin typeface="Montserrat"/>
                <a:ea typeface="Montserrat"/>
                <a:cs typeface="Montserrat"/>
                <a:sym typeface="Montserrat"/>
              </a:rPr>
              <a:t>Met</a:t>
            </a:r>
            <a:r>
              <a:rPr lang="es">
                <a:solidFill>
                  <a:srgbClr val="FFFFFF"/>
                </a:solidFill>
                <a:latin typeface="Montserrat"/>
                <a:ea typeface="Montserrat"/>
                <a:cs typeface="Montserrat"/>
                <a:sym typeface="Montserrat"/>
              </a:rPr>
              <a:t>odología utilizada</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900"/>
              </a:spcAft>
              <a:buNone/>
            </a:pPr>
            <a:r>
              <a:rPr lang="es">
                <a:solidFill>
                  <a:srgbClr val="FFFFFF"/>
                </a:solidFill>
                <a:latin typeface="Montserrat"/>
                <a:ea typeface="Montserrat"/>
                <a:cs typeface="Montserrat"/>
                <a:sym typeface="Montserrat"/>
              </a:rPr>
              <a:t>Resolución</a:t>
            </a:r>
            <a:endParaRPr>
              <a:solidFill>
                <a:srgbClr val="FFFFFF"/>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Presentaci</a:t>
            </a:r>
            <a:r>
              <a:rPr lang="es"/>
              <a:t>ón del grupo: BugBusters 🐜</a:t>
            </a:r>
            <a:endParaRPr/>
          </a:p>
        </p:txBody>
      </p:sp>
      <p:sp>
        <p:nvSpPr>
          <p:cNvPr id="241" name="Google Shape;241;p19"/>
          <p:cNvSpPr txBox="1"/>
          <p:nvPr>
            <p:ph idx="1" type="body"/>
          </p:nvPr>
        </p:nvSpPr>
        <p:spPr>
          <a:xfrm>
            <a:off x="1297500" y="1859950"/>
            <a:ext cx="2871300" cy="22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s">
                <a:solidFill>
                  <a:srgbClr val="FFFFFF"/>
                </a:solidFill>
              </a:rPr>
              <a:t>Integrantes:</a:t>
            </a:r>
            <a:endParaRPr i="1">
              <a:solidFill>
                <a:srgbClr val="FFFFFF"/>
              </a:solidFill>
            </a:endParaRPr>
          </a:p>
          <a:p>
            <a:pPr indent="0" lvl="0" marL="0" rtl="0" algn="l">
              <a:spcBef>
                <a:spcPts val="1600"/>
              </a:spcBef>
              <a:spcAft>
                <a:spcPts val="0"/>
              </a:spcAft>
              <a:buNone/>
            </a:pPr>
            <a:r>
              <a:rPr lang="es">
                <a:solidFill>
                  <a:srgbClr val="FFFFFF"/>
                </a:solidFill>
              </a:rPr>
              <a:t>Enzo Leiva	Franco Dejean</a:t>
            </a:r>
            <a:endParaRPr>
              <a:solidFill>
                <a:srgbClr val="FFFFFF"/>
              </a:solidFill>
            </a:endParaRPr>
          </a:p>
          <a:p>
            <a:pPr indent="0" lvl="0" marL="0" rtl="0" algn="l">
              <a:spcBef>
                <a:spcPts val="1600"/>
              </a:spcBef>
              <a:spcAft>
                <a:spcPts val="0"/>
              </a:spcAft>
              <a:buNone/>
            </a:pPr>
            <a:r>
              <a:rPr lang="es">
                <a:solidFill>
                  <a:srgbClr val="FFFFFF"/>
                </a:solidFill>
              </a:rPr>
              <a:t>Mauro Gutiérrez	Erica Acha</a:t>
            </a:r>
            <a:endParaRPr>
              <a:solidFill>
                <a:srgbClr val="FFFFFF"/>
              </a:solidFill>
            </a:endParaRPr>
          </a:p>
          <a:p>
            <a:pPr indent="0" lvl="0" marL="0" rtl="0" algn="l">
              <a:spcBef>
                <a:spcPts val="1600"/>
              </a:spcBef>
              <a:spcAft>
                <a:spcPts val="0"/>
              </a:spcAft>
              <a:buNone/>
            </a:pPr>
            <a:r>
              <a:rPr lang="es">
                <a:solidFill>
                  <a:srgbClr val="FFFFFF"/>
                </a:solidFill>
              </a:rPr>
              <a:t>Stephanie Correa	Nico Rovai</a:t>
            </a:r>
            <a:endParaRPr>
              <a:solidFill>
                <a:srgbClr val="FFFFFF"/>
              </a:solidFill>
            </a:endParaRPr>
          </a:p>
          <a:p>
            <a:pPr indent="0" lvl="0" marL="0" rtl="0" algn="l">
              <a:spcBef>
                <a:spcPts val="1600"/>
              </a:spcBef>
              <a:spcAft>
                <a:spcPts val="1600"/>
              </a:spcAft>
              <a:buNone/>
            </a:pPr>
            <a:r>
              <a:rPr lang="es">
                <a:solidFill>
                  <a:srgbClr val="FFFFFF"/>
                </a:solidFill>
              </a:rPr>
              <a:t>Augusto Angeli	Chiara Casadei</a:t>
            </a:r>
            <a:endParaRPr>
              <a:solidFill>
                <a:srgbClr val="FFFFFF"/>
              </a:solidFill>
            </a:endParaRPr>
          </a:p>
        </p:txBody>
      </p:sp>
      <p:sp>
        <p:nvSpPr>
          <p:cNvPr id="242" name="Google Shape;242;p19"/>
          <p:cNvSpPr txBox="1"/>
          <p:nvPr/>
        </p:nvSpPr>
        <p:spPr>
          <a:xfrm>
            <a:off x="5833500" y="1859950"/>
            <a:ext cx="2502900" cy="6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 sz="1300">
                <a:solidFill>
                  <a:srgbClr val="FFFFFF"/>
                </a:solidFill>
              </a:rPr>
              <a:t>Mentor:</a:t>
            </a:r>
            <a:endParaRPr i="1" sz="1300">
              <a:solidFill>
                <a:srgbClr val="FFFFFF"/>
              </a:solidFill>
            </a:endParaRPr>
          </a:p>
          <a:p>
            <a:pPr indent="0" lvl="0" marL="0" rtl="0" algn="l">
              <a:spcBef>
                <a:spcPts val="0"/>
              </a:spcBef>
              <a:spcAft>
                <a:spcPts val="0"/>
              </a:spcAft>
              <a:buNone/>
            </a:pPr>
            <a:r>
              <a:rPr lang="es" sz="1300">
                <a:solidFill>
                  <a:srgbClr val="FFFFFF"/>
                </a:solidFill>
              </a:rPr>
              <a:t> </a:t>
            </a:r>
            <a:endParaRPr sz="1300">
              <a:solidFill>
                <a:srgbClr val="FFFFFF"/>
              </a:solidFill>
            </a:endParaRPr>
          </a:p>
          <a:p>
            <a:pPr indent="0" lvl="0" marL="0" rtl="0" algn="l">
              <a:spcBef>
                <a:spcPts val="0"/>
              </a:spcBef>
              <a:spcAft>
                <a:spcPts val="0"/>
              </a:spcAft>
              <a:buNone/>
            </a:pPr>
            <a:r>
              <a:rPr lang="es" sz="1300">
                <a:solidFill>
                  <a:srgbClr val="FFFFFF"/>
                </a:solidFill>
              </a:rPr>
              <a:t>Emmanuel Rannone</a:t>
            </a:r>
            <a:endParaRPr sz="1300">
              <a:solidFill>
                <a:srgbClr val="FFFFFF"/>
              </a:solidFill>
            </a:endParaRPr>
          </a:p>
        </p:txBody>
      </p:sp>
      <p:sp>
        <p:nvSpPr>
          <p:cNvPr id="243" name="Google Shape;243;p19"/>
          <p:cNvSpPr txBox="1"/>
          <p:nvPr/>
        </p:nvSpPr>
        <p:spPr>
          <a:xfrm>
            <a:off x="5833500" y="3061850"/>
            <a:ext cx="2502900" cy="6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s" sz="1300">
                <a:solidFill>
                  <a:srgbClr val="FFFFFF"/>
                </a:solidFill>
              </a:rPr>
              <a:t>Tecnología:</a:t>
            </a:r>
            <a:endParaRPr i="1" sz="1300">
              <a:solidFill>
                <a:srgbClr val="FFFFFF"/>
              </a:solidFill>
            </a:endParaRPr>
          </a:p>
          <a:p>
            <a:pPr indent="0" lvl="0" marL="0" rtl="0" algn="l">
              <a:spcBef>
                <a:spcPts val="0"/>
              </a:spcBef>
              <a:spcAft>
                <a:spcPts val="0"/>
              </a:spcAft>
              <a:buNone/>
            </a:pPr>
            <a:r>
              <a:rPr lang="es" sz="1300">
                <a:solidFill>
                  <a:srgbClr val="FFFFFF"/>
                </a:solidFill>
              </a:rPr>
              <a:t> </a:t>
            </a:r>
            <a:endParaRPr sz="1300">
              <a:solidFill>
                <a:srgbClr val="FFFFFF"/>
              </a:solidFill>
            </a:endParaRPr>
          </a:p>
          <a:p>
            <a:pPr indent="0" lvl="0" marL="0" rtl="0" algn="l">
              <a:spcBef>
                <a:spcPts val="0"/>
              </a:spcBef>
              <a:spcAft>
                <a:spcPts val="0"/>
              </a:spcAft>
              <a:buNone/>
            </a:pPr>
            <a:r>
              <a:rPr lang="es" sz="1300">
                <a:solidFill>
                  <a:srgbClr val="FFFFFF"/>
                </a:solidFill>
              </a:rPr>
              <a:t>C# </a:t>
            </a:r>
            <a:endParaRPr sz="13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Funcionamiento General</a:t>
            </a:r>
            <a:endParaRPr/>
          </a:p>
        </p:txBody>
      </p:sp>
      <p:sp>
        <p:nvSpPr>
          <p:cNvPr id="249" name="Google Shape;249;p20"/>
          <p:cNvSpPr txBox="1"/>
          <p:nvPr/>
        </p:nvSpPr>
        <p:spPr>
          <a:xfrm>
            <a:off x="745275" y="1457500"/>
            <a:ext cx="8151000" cy="308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FFFFFF"/>
                </a:solidFill>
                <a:latin typeface="Montserrat"/>
                <a:ea typeface="Montserrat"/>
                <a:cs typeface="Montserrat"/>
                <a:sym typeface="Montserrat"/>
              </a:rPr>
              <a:t>Se ha realizado el desarrollo de una API, Application Programming Interface. Esta es una capa intermedia que establece cómo se comunica un módulo de software con otro. En este caso, el front-end con la base de datos.</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lang="es" sz="1200">
                <a:solidFill>
                  <a:srgbClr val="FFFFFF"/>
                </a:solidFill>
                <a:latin typeface="Montserrat"/>
                <a:ea typeface="Montserrat"/>
                <a:cs typeface="Montserrat"/>
                <a:sym typeface="Montserrat"/>
              </a:rPr>
              <a:t>El usuario debe registrarse en el sitio para poder interactuar con las funcionalidades de la api, al hacerlo recibe un correo de bienvenida.</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lang="es" sz="1200">
                <a:solidFill>
                  <a:srgbClr val="FFFFFF"/>
                </a:solidFill>
                <a:latin typeface="Montserrat"/>
                <a:ea typeface="Montserrat"/>
                <a:cs typeface="Montserrat"/>
                <a:sym typeface="Montserrat"/>
              </a:rPr>
              <a:t>Para ingresar debe hacer un </a:t>
            </a:r>
            <a:r>
              <a:rPr lang="es" sz="1200">
                <a:solidFill>
                  <a:srgbClr val="FFFFFF"/>
                </a:solidFill>
                <a:latin typeface="Montserrat"/>
                <a:ea typeface="Montserrat"/>
                <a:cs typeface="Montserrat"/>
                <a:sym typeface="Montserrat"/>
              </a:rPr>
              <a:t>login</a:t>
            </a:r>
            <a:r>
              <a:rPr lang="es" sz="1200">
                <a:solidFill>
                  <a:srgbClr val="FFFFFF"/>
                </a:solidFill>
                <a:latin typeface="Montserrat"/>
                <a:ea typeface="Montserrat"/>
                <a:cs typeface="Montserrat"/>
                <a:sym typeface="Montserrat"/>
              </a:rPr>
              <a:t> y se le asigna un rol (“Admin”/”User”), el cual condiciona sus acciones con la api.</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lang="es" sz="1200">
                <a:solidFill>
                  <a:srgbClr val="FFFFFF"/>
                </a:solidFill>
                <a:latin typeface="Montserrat"/>
                <a:ea typeface="Montserrat"/>
                <a:cs typeface="Montserrat"/>
                <a:sym typeface="Montserrat"/>
              </a:rPr>
              <a:t>Pueden organizarse comentarios, actividades, miembros, testimonios, contactos, slides, etc. Mediante operaciones de creación, edición, y eliminación (CRUD).</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lang="es" sz="1200">
                <a:solidFill>
                  <a:srgbClr val="FFFFFF"/>
                </a:solidFill>
                <a:latin typeface="Montserrat"/>
                <a:ea typeface="Montserrat"/>
                <a:cs typeface="Montserrat"/>
                <a:sym typeface="Montserrat"/>
              </a:rPr>
              <a:t>Cuenta con servicio de almacenamiento de archivos de S3 Amazon.</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rPr lang="es" sz="1200">
                <a:solidFill>
                  <a:srgbClr val="FFFFFF"/>
                </a:solidFill>
                <a:latin typeface="Montserrat"/>
                <a:ea typeface="Montserrat"/>
                <a:cs typeface="Montserrat"/>
                <a:sym typeface="Montserrat"/>
              </a:rPr>
              <a:t>Todo lo ocurrido durante este consumo del software diseñado, es registrado en una base de datos en el servidor que le sea proporcionado.</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1"/>
          <p:cNvSpPr txBox="1"/>
          <p:nvPr>
            <p:ph type="title"/>
          </p:nvPr>
        </p:nvSpPr>
        <p:spPr>
          <a:xfrm>
            <a:off x="1297500" y="393750"/>
            <a:ext cx="3798900" cy="65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Metodología Utilizada</a:t>
            </a:r>
            <a:endParaRPr/>
          </a:p>
        </p:txBody>
      </p:sp>
      <p:sp>
        <p:nvSpPr>
          <p:cNvPr id="255" name="Google Shape;255;p21"/>
          <p:cNvSpPr txBox="1"/>
          <p:nvPr>
            <p:ph idx="1" type="body"/>
          </p:nvPr>
        </p:nvSpPr>
        <p:spPr>
          <a:xfrm>
            <a:off x="1297500" y="1425175"/>
            <a:ext cx="6392700" cy="309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 metodología que se implementó durante la aceleración fue SCRUM. El proyecto se dividió en un total de 5 sprints con un total de 111 tickets. </a:t>
            </a:r>
            <a:endParaRPr/>
          </a:p>
          <a:p>
            <a:pPr indent="0" lvl="0" marL="0" rtl="0" algn="l">
              <a:spcBef>
                <a:spcPts val="1600"/>
              </a:spcBef>
              <a:spcAft>
                <a:spcPts val="0"/>
              </a:spcAft>
              <a:buNone/>
            </a:pPr>
            <a:r>
              <a:rPr lang="es"/>
              <a:t>A cada uno de los integrantes, se le asignó 2 tickets (en algunos casos 3 o más ) a cumplir durante el transcurso de cada sprint. </a:t>
            </a:r>
            <a:endParaRPr/>
          </a:p>
          <a:p>
            <a:pPr indent="0" lvl="0" marL="0" rtl="0" algn="l">
              <a:spcBef>
                <a:spcPts val="1600"/>
              </a:spcBef>
              <a:spcAft>
                <a:spcPts val="1600"/>
              </a:spcAft>
              <a:buNone/>
            </a:pPr>
            <a:r>
              <a:rPr lang="es"/>
              <a:t>A principio de cada semana se organizaba una  </a:t>
            </a:r>
            <a:r>
              <a:rPr i="1" lang="es"/>
              <a:t>planning</a:t>
            </a:r>
            <a:r>
              <a:rPr lang="es"/>
              <a:t>, donde el mentor asignaba  las tareas a cumplir con una breve explicación y/o aclaración de las mismas. Durante la semana, se organizaba una </a:t>
            </a:r>
            <a:r>
              <a:rPr i="1" lang="es"/>
              <a:t>daily</a:t>
            </a:r>
            <a:r>
              <a:rPr lang="es"/>
              <a:t>, donde se informaba  el avance hasta el momento y </a:t>
            </a:r>
            <a:r>
              <a:rPr lang="es"/>
              <a:t>mencionaban</a:t>
            </a:r>
            <a:r>
              <a:rPr lang="es"/>
              <a:t> las dificultades que aparecieron (si las </a:t>
            </a:r>
            <a:r>
              <a:rPr lang="es"/>
              <a:t>había</a:t>
            </a:r>
            <a:r>
              <a:rPr lang="es"/>
              <a:t>). Al final de cada semana, una </a:t>
            </a:r>
            <a:r>
              <a:rPr i="1" lang="es"/>
              <a:t>review</a:t>
            </a:r>
            <a:r>
              <a:rPr lang="es"/>
              <a:t>, donde el objetivo era mostrar el trabajo realizado y funcionando que se </a:t>
            </a:r>
            <a:r>
              <a:rPr lang="es"/>
              <a:t>desarrolló</a:t>
            </a:r>
            <a:r>
              <a:rPr lang="es"/>
              <a:t> durante el </a:t>
            </a:r>
            <a:r>
              <a:rPr i="1" lang="es"/>
              <a:t>sprint</a:t>
            </a:r>
            <a:r>
              <a:rPr lang="es"/>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Objetivos del proyecto</a:t>
            </a:r>
            <a:endParaRPr/>
          </a:p>
        </p:txBody>
      </p:sp>
      <p:sp>
        <p:nvSpPr>
          <p:cNvPr id="261" name="Google Shape;261;p22"/>
          <p:cNvSpPr txBox="1"/>
          <p:nvPr>
            <p:ph idx="1" type="body"/>
          </p:nvPr>
        </p:nvSpPr>
        <p:spPr>
          <a:xfrm>
            <a:off x="3462900" y="1688400"/>
            <a:ext cx="5371500" cy="1766700"/>
          </a:xfrm>
          <a:prstGeom prst="rect">
            <a:avLst/>
          </a:prstGeom>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s" sz="1600"/>
              <a:t>Registro y Aut</a:t>
            </a:r>
            <a:r>
              <a:rPr lang="es" sz="1600"/>
              <a:t>enticación de </a:t>
            </a:r>
            <a:r>
              <a:rPr lang="es" sz="1600"/>
              <a:t>usuarios</a:t>
            </a:r>
            <a:r>
              <a:rPr lang="es" sz="1600"/>
              <a:t>, con roles (JWT) </a:t>
            </a:r>
            <a:endParaRPr sz="1600"/>
          </a:p>
          <a:p>
            <a:pPr indent="-330200" lvl="0" marL="457200" rtl="0" algn="l">
              <a:spcBef>
                <a:spcPts val="0"/>
              </a:spcBef>
              <a:spcAft>
                <a:spcPts val="0"/>
              </a:spcAft>
              <a:buSzPts val="1600"/>
              <a:buChar char="●"/>
            </a:pPr>
            <a:r>
              <a:rPr lang="es" sz="1600"/>
              <a:t>Almacenamiento de Imágenes (S3) </a:t>
            </a:r>
            <a:endParaRPr sz="1600"/>
          </a:p>
          <a:p>
            <a:pPr indent="-330200" lvl="0" marL="457200" rtl="0" algn="l">
              <a:spcBef>
                <a:spcPts val="0"/>
              </a:spcBef>
              <a:spcAft>
                <a:spcPts val="0"/>
              </a:spcAft>
              <a:buSzPts val="1600"/>
              <a:buChar char="●"/>
            </a:pPr>
            <a:r>
              <a:rPr lang="es" sz="1600"/>
              <a:t>Envío de Emails (SendGrid)</a:t>
            </a:r>
            <a:endParaRPr sz="1600"/>
          </a:p>
          <a:p>
            <a:pPr indent="-330200" lvl="0" marL="457200" rtl="0" algn="l">
              <a:spcBef>
                <a:spcPts val="0"/>
              </a:spcBef>
              <a:spcAft>
                <a:spcPts val="0"/>
              </a:spcAft>
              <a:buSzPts val="1600"/>
              <a:buChar char="●"/>
            </a:pPr>
            <a:r>
              <a:rPr lang="es" sz="1600"/>
              <a:t>Operaciones CRUD (considerando roles) -&gt; incluir </a:t>
            </a:r>
            <a:r>
              <a:rPr lang="es" sz="1600"/>
              <a:t>paginación</a:t>
            </a:r>
            <a:r>
              <a:rPr lang="es" sz="1600"/>
              <a:t> en </a:t>
            </a:r>
            <a:r>
              <a:rPr lang="es" sz="1600"/>
              <a:t>explicación</a:t>
            </a:r>
            <a:r>
              <a:rPr lang="es" sz="1600"/>
              <a:t> getAll </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3"/>
          <p:cNvSpPr txBox="1"/>
          <p:nvPr>
            <p:ph type="title"/>
          </p:nvPr>
        </p:nvSpPr>
        <p:spPr>
          <a:xfrm>
            <a:off x="1297500" y="393750"/>
            <a:ext cx="7048500" cy="57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Registro de Autenticación de Usuarios (JWT)    </a:t>
            </a:r>
            <a:endParaRPr/>
          </a:p>
        </p:txBody>
      </p:sp>
      <p:sp>
        <p:nvSpPr>
          <p:cNvPr id="267" name="Google Shape;267;p23"/>
          <p:cNvSpPr txBox="1"/>
          <p:nvPr>
            <p:ph idx="1" type="body"/>
          </p:nvPr>
        </p:nvSpPr>
        <p:spPr>
          <a:xfrm>
            <a:off x="611675" y="1675050"/>
            <a:ext cx="3798900" cy="29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1100">
                <a:latin typeface="Montserrat"/>
                <a:ea typeface="Montserrat"/>
                <a:cs typeface="Montserrat"/>
                <a:sym typeface="Montserrat"/>
              </a:rPr>
              <a:t>Authorization</a:t>
            </a:r>
            <a:r>
              <a:rPr lang="es" sz="1100">
                <a:latin typeface="Montserrat"/>
                <a:ea typeface="Montserrat"/>
                <a:cs typeface="Montserrat"/>
                <a:sym typeface="Montserrat"/>
              </a:rPr>
              <a:t>: </a:t>
            </a:r>
            <a:endParaRPr sz="1100">
              <a:latin typeface="Montserrat"/>
              <a:ea typeface="Montserrat"/>
              <a:cs typeface="Montserrat"/>
              <a:sym typeface="Montserrat"/>
            </a:endParaRPr>
          </a:p>
          <a:p>
            <a:pPr indent="0" lvl="0" marL="0" rtl="0" algn="l">
              <a:spcBef>
                <a:spcPts val="1600"/>
              </a:spcBef>
              <a:spcAft>
                <a:spcPts val="0"/>
              </a:spcAft>
              <a:buNone/>
            </a:pPr>
            <a:r>
              <a:rPr lang="es" sz="1100">
                <a:latin typeface="Montserrat"/>
                <a:ea typeface="Montserrat"/>
                <a:cs typeface="Montserrat"/>
                <a:sym typeface="Montserrat"/>
              </a:rPr>
              <a:t>Una vez el usuario realiza el login, cada solicitud incluirá el JWT (JSON Web Token), permitiendo al usuario acceder a rutas, servicios y recursos permitidos con ese token.</a:t>
            </a:r>
            <a:endParaRPr sz="1100">
              <a:latin typeface="Montserrat"/>
              <a:ea typeface="Montserrat"/>
              <a:cs typeface="Montserrat"/>
              <a:sym typeface="Montserrat"/>
            </a:endParaRPr>
          </a:p>
          <a:p>
            <a:pPr indent="0" lvl="0" marL="0" rtl="0" algn="l">
              <a:spcBef>
                <a:spcPts val="1600"/>
              </a:spcBef>
              <a:spcAft>
                <a:spcPts val="0"/>
              </a:spcAft>
              <a:buNone/>
            </a:pPr>
            <a:r>
              <a:rPr b="1" lang="es" sz="1100">
                <a:latin typeface="Montserrat"/>
                <a:ea typeface="Montserrat"/>
                <a:cs typeface="Montserrat"/>
                <a:sym typeface="Montserrat"/>
              </a:rPr>
              <a:t>A</a:t>
            </a:r>
            <a:r>
              <a:rPr b="1" lang="es" sz="1100">
                <a:latin typeface="Montserrat"/>
                <a:ea typeface="Montserrat"/>
                <a:cs typeface="Montserrat"/>
                <a:sym typeface="Montserrat"/>
              </a:rPr>
              <a:t>uthentication:</a:t>
            </a:r>
            <a:endParaRPr b="1" sz="1100">
              <a:latin typeface="Montserrat"/>
              <a:ea typeface="Montserrat"/>
              <a:cs typeface="Montserrat"/>
              <a:sym typeface="Montserrat"/>
            </a:endParaRPr>
          </a:p>
          <a:p>
            <a:pPr indent="0" lvl="0" marL="0" rtl="0" algn="l">
              <a:spcBef>
                <a:spcPts val="1600"/>
              </a:spcBef>
              <a:spcAft>
                <a:spcPts val="0"/>
              </a:spcAft>
              <a:buNone/>
            </a:pPr>
            <a:r>
              <a:rPr lang="es" sz="1100">
                <a:latin typeface="Montserrat"/>
                <a:ea typeface="Montserrat"/>
                <a:cs typeface="Montserrat"/>
                <a:sym typeface="Montserrat"/>
              </a:rPr>
              <a:t>Cuando el usuario ingresa utilizando sus credenciales, se devuelve un  </a:t>
            </a:r>
            <a:r>
              <a:rPr lang="es" sz="1100">
                <a:latin typeface="Montserrat"/>
                <a:ea typeface="Montserrat"/>
                <a:cs typeface="Montserrat"/>
                <a:sym typeface="Montserrat"/>
              </a:rPr>
              <a:t>JSON Web Token. Como los tokens son credenciales, debe tenerse mucho cuidado para prevenir vulnerabilidades de seguridad. </a:t>
            </a:r>
            <a:endParaRPr sz="1100">
              <a:latin typeface="Montserrat"/>
              <a:ea typeface="Montserrat"/>
              <a:cs typeface="Montserrat"/>
              <a:sym typeface="Montserrat"/>
            </a:endParaRPr>
          </a:p>
          <a:p>
            <a:pPr indent="0" lvl="0" marL="0" rtl="0" algn="l">
              <a:spcBef>
                <a:spcPts val="1600"/>
              </a:spcBef>
              <a:spcAft>
                <a:spcPts val="1600"/>
              </a:spcAft>
              <a:buNone/>
            </a:pPr>
            <a:r>
              <a:t/>
            </a:r>
            <a:endParaRPr sz="1100">
              <a:latin typeface="Montserrat"/>
              <a:ea typeface="Montserrat"/>
              <a:cs typeface="Montserrat"/>
              <a:sym typeface="Montserrat"/>
            </a:endParaRPr>
          </a:p>
        </p:txBody>
      </p:sp>
      <p:pic>
        <p:nvPicPr>
          <p:cNvPr id="268" name="Google Shape;268;p23"/>
          <p:cNvPicPr preferRelativeResize="0"/>
          <p:nvPr/>
        </p:nvPicPr>
        <p:blipFill>
          <a:blip r:embed="rId3">
            <a:alphaModFix/>
          </a:blip>
          <a:stretch>
            <a:fillRect/>
          </a:stretch>
        </p:blipFill>
        <p:spPr>
          <a:xfrm>
            <a:off x="4504125" y="1749975"/>
            <a:ext cx="4309125" cy="1510150"/>
          </a:xfrm>
          <a:prstGeom prst="rect">
            <a:avLst/>
          </a:prstGeom>
          <a:noFill/>
          <a:ln>
            <a:noFill/>
          </a:ln>
        </p:spPr>
      </p:pic>
      <p:sp>
        <p:nvSpPr>
          <p:cNvPr id="269" name="Google Shape;269;p23"/>
          <p:cNvSpPr txBox="1"/>
          <p:nvPr/>
        </p:nvSpPr>
        <p:spPr>
          <a:xfrm>
            <a:off x="4504125" y="3684625"/>
            <a:ext cx="45900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00">
                <a:solidFill>
                  <a:schemeClr val="lt1"/>
                </a:solidFill>
                <a:latin typeface="Lato"/>
                <a:ea typeface="Lato"/>
                <a:cs typeface="Lato"/>
                <a:sym typeface="Lato"/>
              </a:rPr>
              <a:t>1 - La aplicación o cliente solicita autorización al servidor</a:t>
            </a:r>
            <a:endParaRPr sz="1300">
              <a:solidFill>
                <a:schemeClr val="lt1"/>
              </a:solidFill>
              <a:latin typeface="Lato"/>
              <a:ea typeface="Lato"/>
              <a:cs typeface="Lato"/>
              <a:sym typeface="Lato"/>
            </a:endParaRPr>
          </a:p>
          <a:p>
            <a:pPr indent="0" lvl="0" marL="0" rtl="0" algn="l">
              <a:spcBef>
                <a:spcPts val="0"/>
              </a:spcBef>
              <a:spcAft>
                <a:spcPts val="0"/>
              </a:spcAft>
              <a:buNone/>
            </a:pPr>
            <a:r>
              <a:rPr lang="es" sz="1300">
                <a:solidFill>
                  <a:schemeClr val="lt1"/>
                </a:solidFill>
                <a:latin typeface="Lato"/>
                <a:ea typeface="Lato"/>
                <a:cs typeface="Lato"/>
                <a:sym typeface="Lato"/>
              </a:rPr>
              <a:t>2 - Una vez la autorización se confirma, el server devuelve el token de acceso a la aplicación.</a:t>
            </a:r>
            <a:endParaRPr sz="1300">
              <a:solidFill>
                <a:schemeClr val="lt1"/>
              </a:solidFill>
              <a:latin typeface="Lato"/>
              <a:ea typeface="Lato"/>
              <a:cs typeface="Lato"/>
              <a:sym typeface="Lato"/>
            </a:endParaRPr>
          </a:p>
          <a:p>
            <a:pPr indent="0" lvl="0" marL="0" rtl="0" algn="l">
              <a:spcBef>
                <a:spcPts val="0"/>
              </a:spcBef>
              <a:spcAft>
                <a:spcPts val="0"/>
              </a:spcAft>
              <a:buNone/>
            </a:pPr>
            <a:r>
              <a:rPr lang="es" sz="1300">
                <a:solidFill>
                  <a:schemeClr val="lt1"/>
                </a:solidFill>
                <a:latin typeface="Lato"/>
                <a:ea typeface="Lato"/>
                <a:cs typeface="Lato"/>
                <a:sym typeface="Lato"/>
              </a:rPr>
              <a:t>3 - La aplicación usa el token para acceder al recurso.</a:t>
            </a:r>
            <a:endParaRPr sz="13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4"/>
          <p:cNvSpPr txBox="1"/>
          <p:nvPr>
            <p:ph type="title"/>
          </p:nvPr>
        </p:nvSpPr>
        <p:spPr>
          <a:xfrm>
            <a:off x="1297500" y="393750"/>
            <a:ext cx="6113400" cy="63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Almacenamiento de </a:t>
            </a:r>
            <a:r>
              <a:rPr lang="es"/>
              <a:t>Imágenes</a:t>
            </a:r>
            <a:r>
              <a:rPr lang="es"/>
              <a:t> (S3)</a:t>
            </a:r>
            <a:endParaRPr/>
          </a:p>
        </p:txBody>
      </p:sp>
      <p:sp>
        <p:nvSpPr>
          <p:cNvPr id="275" name="Google Shape;275;p24"/>
          <p:cNvSpPr txBox="1"/>
          <p:nvPr>
            <p:ph idx="1" type="body"/>
          </p:nvPr>
        </p:nvSpPr>
        <p:spPr>
          <a:xfrm>
            <a:off x="450975" y="1622625"/>
            <a:ext cx="3798900" cy="154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Amazon S3 es un servicio de almacenamiento de objetos  basado en claves. </a:t>
            </a:r>
            <a:endParaRPr/>
          </a:p>
          <a:p>
            <a:pPr indent="0" lvl="0" marL="0" rtl="0" algn="l">
              <a:spcBef>
                <a:spcPts val="1600"/>
              </a:spcBef>
              <a:spcAft>
                <a:spcPts val="1600"/>
              </a:spcAft>
              <a:buNone/>
            </a:pPr>
            <a:r>
              <a:rPr lang="es"/>
              <a:t>Cuando almacena datos, asigna una clave de objeto única que puede utilizarse posteriormente para recuperar los datos. </a:t>
            </a:r>
            <a:endParaRPr/>
          </a:p>
        </p:txBody>
      </p:sp>
      <p:sp>
        <p:nvSpPr>
          <p:cNvPr id="276" name="Google Shape;276;p24"/>
          <p:cNvSpPr txBox="1"/>
          <p:nvPr>
            <p:ph idx="1" type="body"/>
          </p:nvPr>
        </p:nvSpPr>
        <p:spPr>
          <a:xfrm>
            <a:off x="450975" y="3243950"/>
            <a:ext cx="3798900" cy="1056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t>Amazon S3 almacena datos dentro de “cubos”. Estos cubos deben tener un nombre exclusivo en todo Amazon S3. Los cubos son contenedores lógicos para los archivos que vayamos a subir. </a:t>
            </a:r>
            <a:endParaRPr/>
          </a:p>
          <a:p>
            <a:pPr indent="0" lvl="0" marL="0" rtl="0" algn="l">
              <a:spcBef>
                <a:spcPts val="0"/>
              </a:spcBef>
              <a:spcAft>
                <a:spcPts val="1600"/>
              </a:spcAft>
              <a:buNone/>
            </a:pPr>
            <a:r>
              <a:t/>
            </a:r>
            <a:endParaRPr/>
          </a:p>
        </p:txBody>
      </p:sp>
      <p:sp>
        <p:nvSpPr>
          <p:cNvPr id="277" name="Google Shape;277;p24"/>
          <p:cNvSpPr txBox="1"/>
          <p:nvPr/>
        </p:nvSpPr>
        <p:spPr>
          <a:xfrm>
            <a:off x="4572000" y="2635125"/>
            <a:ext cx="4085700" cy="262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s" sz="1300">
                <a:solidFill>
                  <a:schemeClr val="lt1"/>
                </a:solidFill>
                <a:latin typeface="Lato"/>
                <a:ea typeface="Lato"/>
                <a:cs typeface="Lato"/>
                <a:sym typeface="Lato"/>
              </a:rPr>
              <a:t>1 - Se crea una instancia de</a:t>
            </a:r>
            <a:r>
              <a:rPr i="1" lang="es" sz="1300">
                <a:solidFill>
                  <a:schemeClr val="lt1"/>
                </a:solidFill>
                <a:latin typeface="Lato"/>
                <a:ea typeface="Lato"/>
                <a:cs typeface="Lato"/>
                <a:sym typeface="Lato"/>
              </a:rPr>
              <a:t> AmazonS3Client</a:t>
            </a:r>
            <a:r>
              <a:rPr lang="es" sz="1300">
                <a:solidFill>
                  <a:schemeClr val="lt1"/>
                </a:solidFill>
                <a:latin typeface="Lato"/>
                <a:ea typeface="Lato"/>
                <a:cs typeface="Lato"/>
                <a:sym typeface="Lato"/>
              </a:rPr>
              <a:t>.</a:t>
            </a:r>
            <a:endParaRPr sz="1300">
              <a:solidFill>
                <a:schemeClr val="lt1"/>
              </a:solidFill>
              <a:latin typeface="Lato"/>
              <a:ea typeface="Lato"/>
              <a:cs typeface="Lato"/>
              <a:sym typeface="Lato"/>
            </a:endParaRPr>
          </a:p>
          <a:p>
            <a:pPr indent="0" lvl="0" marL="0" rtl="0" algn="l">
              <a:lnSpc>
                <a:spcPct val="115000"/>
              </a:lnSpc>
              <a:spcBef>
                <a:spcPts val="1200"/>
              </a:spcBef>
              <a:spcAft>
                <a:spcPts val="0"/>
              </a:spcAft>
              <a:buNone/>
            </a:pPr>
            <a:r>
              <a:rPr lang="es" sz="1300">
                <a:solidFill>
                  <a:schemeClr val="lt1"/>
                </a:solidFill>
                <a:latin typeface="Lato"/>
                <a:ea typeface="Lato"/>
                <a:cs typeface="Lato"/>
                <a:sym typeface="Lato"/>
              </a:rPr>
              <a:t>2 - Se crea una </a:t>
            </a:r>
            <a:r>
              <a:rPr lang="es" sz="1300">
                <a:solidFill>
                  <a:schemeClr val="lt1"/>
                </a:solidFill>
                <a:latin typeface="Lato"/>
                <a:ea typeface="Lato"/>
                <a:cs typeface="Lato"/>
                <a:sym typeface="Lato"/>
              </a:rPr>
              <a:t>solicitud</a:t>
            </a:r>
            <a:r>
              <a:rPr lang="es" sz="1300">
                <a:solidFill>
                  <a:schemeClr val="lt1"/>
                </a:solidFill>
                <a:latin typeface="Lato"/>
                <a:ea typeface="Lato"/>
                <a:cs typeface="Lato"/>
                <a:sym typeface="Lato"/>
              </a:rPr>
              <a:t> </a:t>
            </a:r>
            <a:r>
              <a:rPr i="1" lang="es" sz="1300">
                <a:solidFill>
                  <a:schemeClr val="lt1"/>
                </a:solidFill>
                <a:latin typeface="Lato"/>
                <a:ea typeface="Lato"/>
                <a:cs typeface="Lato"/>
                <a:sym typeface="Lato"/>
              </a:rPr>
              <a:t>PutObjectRequest</a:t>
            </a:r>
            <a:r>
              <a:rPr lang="es" sz="1300">
                <a:solidFill>
                  <a:schemeClr val="lt1"/>
                </a:solidFill>
                <a:latin typeface="Lato"/>
                <a:ea typeface="Lato"/>
                <a:cs typeface="Lato"/>
                <a:sym typeface="Lato"/>
              </a:rPr>
              <a:t> con información del  </a:t>
            </a:r>
            <a:r>
              <a:rPr i="1" lang="es" sz="1300">
                <a:solidFill>
                  <a:schemeClr val="lt1"/>
                </a:solidFill>
                <a:latin typeface="Lato"/>
                <a:ea typeface="Lato"/>
                <a:cs typeface="Lato"/>
                <a:sym typeface="Lato"/>
              </a:rPr>
              <a:t>bucket</a:t>
            </a:r>
            <a:r>
              <a:rPr lang="es" sz="1300">
                <a:solidFill>
                  <a:schemeClr val="lt1"/>
                </a:solidFill>
                <a:latin typeface="Lato"/>
                <a:ea typeface="Lato"/>
                <a:cs typeface="Lato"/>
                <a:sym typeface="Lato"/>
              </a:rPr>
              <a:t> (cubo) e imagen a almacenar.</a:t>
            </a:r>
            <a:endParaRPr sz="1300">
              <a:solidFill>
                <a:schemeClr val="lt1"/>
              </a:solidFill>
              <a:latin typeface="Lato"/>
              <a:ea typeface="Lato"/>
              <a:cs typeface="Lato"/>
              <a:sym typeface="Lato"/>
            </a:endParaRPr>
          </a:p>
          <a:p>
            <a:pPr indent="0" lvl="0" marL="0" rtl="0" algn="l">
              <a:lnSpc>
                <a:spcPct val="115000"/>
              </a:lnSpc>
              <a:spcBef>
                <a:spcPts val="1200"/>
              </a:spcBef>
              <a:spcAft>
                <a:spcPts val="0"/>
              </a:spcAft>
              <a:buNone/>
            </a:pPr>
            <a:r>
              <a:rPr lang="es" sz="1300">
                <a:solidFill>
                  <a:schemeClr val="lt1"/>
                </a:solidFill>
                <a:latin typeface="Lato"/>
                <a:ea typeface="Lato"/>
                <a:cs typeface="Lato"/>
                <a:sym typeface="Lato"/>
              </a:rPr>
              <a:t>3 - Se llama al método  </a:t>
            </a:r>
            <a:r>
              <a:rPr i="1" lang="es" sz="1300">
                <a:solidFill>
                  <a:schemeClr val="lt1"/>
                </a:solidFill>
                <a:latin typeface="Lato"/>
                <a:ea typeface="Lato"/>
                <a:cs typeface="Lato"/>
                <a:sym typeface="Lato"/>
              </a:rPr>
              <a:t>PutObject</a:t>
            </a:r>
            <a:r>
              <a:rPr lang="es" sz="1300">
                <a:solidFill>
                  <a:schemeClr val="lt1"/>
                </a:solidFill>
                <a:latin typeface="Lato"/>
                <a:ea typeface="Lato"/>
                <a:cs typeface="Lato"/>
                <a:sym typeface="Lato"/>
              </a:rPr>
              <a:t> pasándole </a:t>
            </a:r>
            <a:r>
              <a:rPr i="1" lang="es" sz="1300">
                <a:solidFill>
                  <a:schemeClr val="lt1"/>
                </a:solidFill>
                <a:latin typeface="Lato"/>
                <a:ea typeface="Lato"/>
                <a:cs typeface="Lato"/>
                <a:sym typeface="Lato"/>
              </a:rPr>
              <a:t>PutObjectRequest</a:t>
            </a:r>
            <a:r>
              <a:rPr lang="es" sz="1300">
                <a:solidFill>
                  <a:schemeClr val="lt1"/>
                </a:solidFill>
                <a:latin typeface="Lato"/>
                <a:ea typeface="Lato"/>
                <a:cs typeface="Lato"/>
                <a:sym typeface="Lato"/>
              </a:rPr>
              <a:t> como parámetro.</a:t>
            </a:r>
            <a:endParaRPr sz="1300">
              <a:solidFill>
                <a:schemeClr val="lt1"/>
              </a:solidFill>
              <a:latin typeface="Lato"/>
              <a:ea typeface="Lato"/>
              <a:cs typeface="Lato"/>
              <a:sym typeface="Lato"/>
            </a:endParaRPr>
          </a:p>
          <a:p>
            <a:pPr indent="0" lvl="0" marL="0" rtl="0" algn="l">
              <a:lnSpc>
                <a:spcPct val="115000"/>
              </a:lnSpc>
              <a:spcBef>
                <a:spcPts val="1200"/>
              </a:spcBef>
              <a:spcAft>
                <a:spcPts val="0"/>
              </a:spcAft>
              <a:buNone/>
            </a:pPr>
            <a:r>
              <a:rPr lang="es" sz="1300">
                <a:solidFill>
                  <a:schemeClr val="lt1"/>
                </a:solidFill>
                <a:latin typeface="Lato"/>
                <a:ea typeface="Lato"/>
                <a:cs typeface="Lato"/>
                <a:sym typeface="Lato"/>
              </a:rPr>
              <a:t>4 - Este método nos devuelve la url </a:t>
            </a:r>
            <a:r>
              <a:rPr lang="es" sz="1300">
                <a:solidFill>
                  <a:schemeClr val="lt1"/>
                </a:solidFill>
                <a:latin typeface="Lato"/>
                <a:ea typeface="Lato"/>
                <a:cs typeface="Lato"/>
                <a:sym typeface="Lato"/>
              </a:rPr>
              <a:t>donde</a:t>
            </a:r>
            <a:r>
              <a:rPr lang="es" sz="1300">
                <a:solidFill>
                  <a:schemeClr val="lt1"/>
                </a:solidFill>
                <a:latin typeface="Lato"/>
                <a:ea typeface="Lato"/>
                <a:cs typeface="Lato"/>
                <a:sym typeface="Lato"/>
              </a:rPr>
              <a:t> encuentra alojada la imagen, o una </a:t>
            </a:r>
            <a:r>
              <a:rPr lang="es" sz="1300">
                <a:solidFill>
                  <a:schemeClr val="lt1"/>
                </a:solidFill>
                <a:latin typeface="Lato"/>
                <a:ea typeface="Lato"/>
                <a:cs typeface="Lato"/>
                <a:sym typeface="Lato"/>
              </a:rPr>
              <a:t>excepción</a:t>
            </a:r>
            <a:r>
              <a:rPr lang="es" sz="1300">
                <a:solidFill>
                  <a:schemeClr val="lt1"/>
                </a:solidFill>
                <a:latin typeface="Lato"/>
                <a:ea typeface="Lato"/>
                <a:cs typeface="Lato"/>
                <a:sym typeface="Lato"/>
              </a:rPr>
              <a:t> en caso de error.</a:t>
            </a:r>
            <a:endParaRPr sz="1300">
              <a:solidFill>
                <a:schemeClr val="lt1"/>
              </a:solidFill>
              <a:latin typeface="Lato"/>
              <a:ea typeface="Lato"/>
              <a:cs typeface="Lato"/>
              <a:sym typeface="Lato"/>
            </a:endParaRPr>
          </a:p>
          <a:p>
            <a:pPr indent="0" lvl="0" marL="0" rtl="0" algn="l">
              <a:spcBef>
                <a:spcPts val="1200"/>
              </a:spcBef>
              <a:spcAft>
                <a:spcPts val="0"/>
              </a:spcAft>
              <a:buNone/>
            </a:pPr>
            <a:r>
              <a:t/>
            </a:r>
            <a:endParaRPr>
              <a:solidFill>
                <a:schemeClr val="lt1"/>
              </a:solidFill>
              <a:latin typeface="Lato"/>
              <a:ea typeface="Lato"/>
              <a:cs typeface="Lato"/>
              <a:sym typeface="Lato"/>
            </a:endParaRPr>
          </a:p>
        </p:txBody>
      </p:sp>
      <p:pic>
        <p:nvPicPr>
          <p:cNvPr id="278" name="Google Shape;278;p24"/>
          <p:cNvPicPr preferRelativeResize="0"/>
          <p:nvPr/>
        </p:nvPicPr>
        <p:blipFill>
          <a:blip r:embed="rId3">
            <a:alphaModFix/>
          </a:blip>
          <a:stretch>
            <a:fillRect/>
          </a:stretch>
        </p:blipFill>
        <p:spPr>
          <a:xfrm>
            <a:off x="5091037" y="1445975"/>
            <a:ext cx="2215770" cy="1125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5"/>
          <p:cNvSpPr txBox="1"/>
          <p:nvPr>
            <p:ph type="title"/>
          </p:nvPr>
        </p:nvSpPr>
        <p:spPr>
          <a:xfrm>
            <a:off x="1255550" y="213675"/>
            <a:ext cx="3798900" cy="57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Operaciones CRUD</a:t>
            </a:r>
            <a:endParaRPr/>
          </a:p>
        </p:txBody>
      </p:sp>
      <p:sp>
        <p:nvSpPr>
          <p:cNvPr id="284" name="Google Shape;284;p25"/>
          <p:cNvSpPr txBox="1"/>
          <p:nvPr>
            <p:ph idx="1" type="body"/>
          </p:nvPr>
        </p:nvSpPr>
        <p:spPr>
          <a:xfrm>
            <a:off x="1255550" y="642125"/>
            <a:ext cx="3798900" cy="2340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t>Implementación:</a:t>
            </a:r>
            <a:endParaRPr/>
          </a:p>
          <a:p>
            <a:pPr indent="0" lvl="0" marL="0" rtl="0" algn="l">
              <a:lnSpc>
                <a:spcPct val="100000"/>
              </a:lnSpc>
              <a:spcBef>
                <a:spcPts val="1600"/>
              </a:spcBef>
              <a:spcAft>
                <a:spcPts val="0"/>
              </a:spcAft>
              <a:buNone/>
            </a:pPr>
            <a:r>
              <a:rPr lang="es" sz="1100"/>
              <a:t>Para la </a:t>
            </a:r>
            <a:r>
              <a:rPr lang="es" sz="1100"/>
              <a:t>implementación</a:t>
            </a:r>
            <a:r>
              <a:rPr lang="es" sz="1100"/>
              <a:t> de las operaciones CRUD, hemos utilizado el </a:t>
            </a:r>
            <a:r>
              <a:rPr lang="es" sz="1100"/>
              <a:t>patrón</a:t>
            </a:r>
            <a:r>
              <a:rPr lang="es" sz="1100"/>
              <a:t> Repositorio, </a:t>
            </a:r>
            <a:r>
              <a:rPr lang="es" sz="1100"/>
              <a:t>patrón</a:t>
            </a:r>
            <a:r>
              <a:rPr lang="es" sz="1100"/>
              <a:t> de Servicios y </a:t>
            </a:r>
            <a:r>
              <a:rPr lang="es" sz="1100"/>
              <a:t>patrón</a:t>
            </a:r>
            <a:r>
              <a:rPr lang="es" sz="1100"/>
              <a:t> de Unidad de Trabajo (Repository Pattern, Services Pattern, UnitOfWork Pattern).</a:t>
            </a:r>
            <a:endParaRPr sz="1100"/>
          </a:p>
          <a:p>
            <a:pPr indent="0" lvl="0" marL="0" rtl="0" algn="l">
              <a:spcBef>
                <a:spcPts val="1600"/>
              </a:spcBef>
              <a:spcAft>
                <a:spcPts val="0"/>
              </a:spcAft>
              <a:buNone/>
            </a:pPr>
            <a:r>
              <a:t/>
            </a:r>
            <a:endParaRPr sz="1100"/>
          </a:p>
          <a:p>
            <a:pPr indent="0" lvl="0" marL="0" rtl="0" algn="l">
              <a:spcBef>
                <a:spcPts val="1600"/>
              </a:spcBef>
              <a:spcAft>
                <a:spcPts val="0"/>
              </a:spcAft>
              <a:buNone/>
            </a:pPr>
            <a:r>
              <a:t/>
            </a:r>
            <a:endParaRPr sz="1100"/>
          </a:p>
          <a:p>
            <a:pPr indent="0" lvl="0" marL="0" rtl="0" algn="l">
              <a:spcBef>
                <a:spcPts val="1600"/>
              </a:spcBef>
              <a:spcAft>
                <a:spcPts val="1600"/>
              </a:spcAft>
              <a:buNone/>
            </a:pPr>
            <a:r>
              <a:t/>
            </a:r>
            <a:endParaRPr/>
          </a:p>
        </p:txBody>
      </p:sp>
      <p:pic>
        <p:nvPicPr>
          <p:cNvPr id="285" name="Google Shape;285;p25"/>
          <p:cNvPicPr preferRelativeResize="0"/>
          <p:nvPr/>
        </p:nvPicPr>
        <p:blipFill>
          <a:blip r:embed="rId3">
            <a:alphaModFix/>
          </a:blip>
          <a:stretch>
            <a:fillRect/>
          </a:stretch>
        </p:blipFill>
        <p:spPr>
          <a:xfrm>
            <a:off x="5191262" y="324575"/>
            <a:ext cx="3028975" cy="1601250"/>
          </a:xfrm>
          <a:prstGeom prst="rect">
            <a:avLst/>
          </a:prstGeom>
          <a:noFill/>
          <a:ln>
            <a:noFill/>
          </a:ln>
        </p:spPr>
      </p:pic>
      <p:sp>
        <p:nvSpPr>
          <p:cNvPr id="286" name="Google Shape;286;p25"/>
          <p:cNvSpPr txBox="1"/>
          <p:nvPr>
            <p:ph idx="1" type="body"/>
          </p:nvPr>
        </p:nvSpPr>
        <p:spPr>
          <a:xfrm>
            <a:off x="61450" y="2514025"/>
            <a:ext cx="3798900" cy="1183200"/>
          </a:xfrm>
          <a:prstGeom prst="rect">
            <a:avLst/>
          </a:prstGeom>
        </p:spPr>
        <p:txBody>
          <a:bodyPr anchorCtr="0" anchor="t" bIns="91425" lIns="91425" spcFirstLastPara="1" rIns="91425" wrap="square" tIns="72000">
            <a:noAutofit/>
          </a:bodyPr>
          <a:lstStyle/>
          <a:p>
            <a:pPr indent="0" lvl="0" marL="0" rtl="0" algn="l">
              <a:lnSpc>
                <a:spcPct val="50000"/>
              </a:lnSpc>
              <a:spcBef>
                <a:spcPts val="1000"/>
              </a:spcBef>
              <a:spcAft>
                <a:spcPts val="0"/>
              </a:spcAft>
              <a:buNone/>
            </a:pPr>
            <a:r>
              <a:rPr lang="es"/>
              <a:t>Get:</a:t>
            </a:r>
            <a:endParaRPr/>
          </a:p>
          <a:p>
            <a:pPr indent="0" lvl="0" marL="0" rtl="0" algn="l">
              <a:lnSpc>
                <a:spcPct val="100000"/>
              </a:lnSpc>
              <a:spcBef>
                <a:spcPts val="1000"/>
              </a:spcBef>
              <a:spcAft>
                <a:spcPts val="0"/>
              </a:spcAft>
              <a:buNone/>
            </a:pPr>
            <a:r>
              <a:rPr lang="es" sz="1000"/>
              <a:t>El </a:t>
            </a:r>
            <a:r>
              <a:rPr lang="es" sz="1000"/>
              <a:t>método</a:t>
            </a:r>
            <a:r>
              <a:rPr lang="es" sz="1000"/>
              <a:t> get </a:t>
            </a:r>
            <a:r>
              <a:rPr lang="es" sz="1000"/>
              <a:t>está</a:t>
            </a:r>
            <a:r>
              <a:rPr lang="es" sz="1000"/>
              <a:t> dividido en 2 partes, GetAll (Devuelve todos los datos de la entidad requerida y utiliza el Uri Pagination Syste</a:t>
            </a:r>
            <a:r>
              <a:rPr lang="es" sz="1000"/>
              <a:t>m para ordenar de 10 en 10 estos datos</a:t>
            </a:r>
            <a:r>
              <a:rPr lang="es" sz="1000"/>
              <a:t>) y el GetById devuelve solamente el modelo mapeado con un Dto de la entidad que tenga el Id requerido, si no lo encuentra devuelve un BadRequest.</a:t>
            </a:r>
            <a:endParaRPr sz="1000"/>
          </a:p>
          <a:p>
            <a:pPr indent="0" lvl="0" marL="0" rtl="0" algn="l">
              <a:lnSpc>
                <a:spcPct val="50000"/>
              </a:lnSpc>
              <a:spcBef>
                <a:spcPts val="0"/>
              </a:spcBef>
              <a:spcAft>
                <a:spcPts val="0"/>
              </a:spcAft>
              <a:buNone/>
            </a:pPr>
            <a:r>
              <a:t/>
            </a:r>
            <a:endParaRPr/>
          </a:p>
          <a:p>
            <a:pPr indent="0" lvl="0" marL="0" rtl="0" algn="l">
              <a:lnSpc>
                <a:spcPct val="50000"/>
              </a:lnSpc>
              <a:spcBef>
                <a:spcPts val="1600"/>
              </a:spcBef>
              <a:spcAft>
                <a:spcPts val="0"/>
              </a:spcAft>
              <a:buNone/>
            </a:pPr>
            <a:r>
              <a:t/>
            </a:r>
            <a:endParaRPr sz="1100"/>
          </a:p>
          <a:p>
            <a:pPr indent="0" lvl="0" marL="0" rtl="0" algn="l">
              <a:lnSpc>
                <a:spcPct val="50000"/>
              </a:lnSpc>
              <a:spcBef>
                <a:spcPts val="1600"/>
              </a:spcBef>
              <a:spcAft>
                <a:spcPts val="0"/>
              </a:spcAft>
              <a:buNone/>
            </a:pPr>
            <a:r>
              <a:t/>
            </a:r>
            <a:endParaRPr/>
          </a:p>
          <a:p>
            <a:pPr indent="0" lvl="0" marL="0" rtl="0" algn="l">
              <a:spcBef>
                <a:spcPts val="1600"/>
              </a:spcBef>
              <a:spcAft>
                <a:spcPts val="0"/>
              </a:spcAft>
              <a:buNone/>
            </a:pPr>
            <a:r>
              <a:t/>
            </a:r>
            <a:endParaRPr sz="1100"/>
          </a:p>
          <a:p>
            <a:pPr indent="0" lvl="0" marL="0" rtl="0" algn="l">
              <a:spcBef>
                <a:spcPts val="1600"/>
              </a:spcBef>
              <a:spcAft>
                <a:spcPts val="1600"/>
              </a:spcAft>
              <a:buNone/>
            </a:pPr>
            <a:r>
              <a:t/>
            </a:r>
            <a:endParaRPr/>
          </a:p>
        </p:txBody>
      </p:sp>
      <p:sp>
        <p:nvSpPr>
          <p:cNvPr id="287" name="Google Shape;287;p25"/>
          <p:cNvSpPr txBox="1"/>
          <p:nvPr>
            <p:ph idx="1" type="body"/>
          </p:nvPr>
        </p:nvSpPr>
        <p:spPr>
          <a:xfrm>
            <a:off x="61450" y="3697227"/>
            <a:ext cx="3798900" cy="12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Post:</a:t>
            </a:r>
            <a:endParaRPr/>
          </a:p>
          <a:p>
            <a:pPr indent="0" lvl="0" marL="0" rtl="0" algn="l">
              <a:spcBef>
                <a:spcPts val="0"/>
              </a:spcBef>
              <a:spcAft>
                <a:spcPts val="0"/>
              </a:spcAft>
              <a:buNone/>
            </a:pPr>
            <a:r>
              <a:rPr lang="es" sz="1000"/>
              <a:t>Para crear una nueva instancia en la base de datos, se genera un modelo Dto con todos los datos requeridos que luego se </a:t>
            </a:r>
            <a:r>
              <a:rPr lang="es" sz="1000"/>
              <a:t>mapean</a:t>
            </a:r>
            <a:r>
              <a:rPr lang="es" sz="1000"/>
              <a:t> con la entidad base en el servicio y devuelve la nueva instancia creada satisfactoriamente. Si </a:t>
            </a:r>
            <a:r>
              <a:rPr lang="es" sz="1000"/>
              <a:t>algún</a:t>
            </a:r>
            <a:r>
              <a:rPr lang="es" sz="1000"/>
              <a:t> dato requerido </a:t>
            </a:r>
            <a:r>
              <a:rPr lang="es" sz="1000"/>
              <a:t>está</a:t>
            </a:r>
            <a:r>
              <a:rPr lang="es" sz="1000"/>
              <a:t> ausente devuelve un BadRequest.  </a:t>
            </a:r>
            <a:endParaRPr sz="1000"/>
          </a:p>
          <a:p>
            <a:pPr indent="0" lvl="0" marL="0" rtl="0" algn="l">
              <a:spcBef>
                <a:spcPts val="0"/>
              </a:spcBef>
              <a:spcAft>
                <a:spcPts val="1600"/>
              </a:spcAft>
              <a:buNone/>
            </a:pPr>
            <a:r>
              <a:t/>
            </a:r>
            <a:endParaRPr/>
          </a:p>
        </p:txBody>
      </p:sp>
      <p:sp>
        <p:nvSpPr>
          <p:cNvPr id="288" name="Google Shape;288;p25"/>
          <p:cNvSpPr txBox="1"/>
          <p:nvPr>
            <p:ph idx="1" type="body"/>
          </p:nvPr>
        </p:nvSpPr>
        <p:spPr>
          <a:xfrm>
            <a:off x="4260800" y="2514025"/>
            <a:ext cx="4624800" cy="107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Put:</a:t>
            </a:r>
            <a:endParaRPr/>
          </a:p>
          <a:p>
            <a:pPr indent="0" lvl="0" marL="0" rtl="0" algn="l">
              <a:spcBef>
                <a:spcPts val="0"/>
              </a:spcBef>
              <a:spcAft>
                <a:spcPts val="0"/>
              </a:spcAft>
              <a:buNone/>
            </a:pPr>
            <a:r>
              <a:rPr lang="es" sz="1000"/>
              <a:t>En la primera instancia, verifica que el Id entrante coincida con una instancia en la base de datos, si esto no sucede devuelve un BadRequest. Luego se genera un Dto con los campos requeridos que mapea con la entidad encontrada, se modifica la entidad en la base de datos y  se devuelve la entidad actualizada. Si </a:t>
            </a:r>
            <a:r>
              <a:rPr lang="es" sz="1000"/>
              <a:t>algún</a:t>
            </a:r>
            <a:r>
              <a:rPr lang="es" sz="1000"/>
              <a:t> campo requerido resulta faltante </a:t>
            </a:r>
            <a:r>
              <a:rPr lang="es" sz="1000"/>
              <a:t>devuelve</a:t>
            </a:r>
            <a:r>
              <a:rPr lang="es" sz="1000"/>
              <a:t> un BadRequest</a:t>
            </a:r>
            <a:endParaRPr sz="1000"/>
          </a:p>
          <a:p>
            <a:pPr indent="0" lvl="0" marL="0" rtl="0" algn="l">
              <a:spcBef>
                <a:spcPts val="1600"/>
              </a:spcBef>
              <a:spcAft>
                <a:spcPts val="1600"/>
              </a:spcAft>
              <a:buNone/>
            </a:pPr>
            <a:r>
              <a:t/>
            </a:r>
            <a:endParaRPr/>
          </a:p>
        </p:txBody>
      </p:sp>
      <p:sp>
        <p:nvSpPr>
          <p:cNvPr id="289" name="Google Shape;289;p25"/>
          <p:cNvSpPr txBox="1"/>
          <p:nvPr>
            <p:ph idx="1" type="body"/>
          </p:nvPr>
        </p:nvSpPr>
        <p:spPr>
          <a:xfrm>
            <a:off x="4260800" y="3697225"/>
            <a:ext cx="4695300" cy="141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Delete:</a:t>
            </a:r>
            <a:endParaRPr/>
          </a:p>
          <a:p>
            <a:pPr indent="0" lvl="0" marL="0" rtl="0" algn="l">
              <a:spcBef>
                <a:spcPts val="0"/>
              </a:spcBef>
              <a:spcAft>
                <a:spcPts val="0"/>
              </a:spcAft>
              <a:buNone/>
            </a:pPr>
            <a:r>
              <a:rPr lang="es" sz="1000"/>
              <a:t>Para el </a:t>
            </a:r>
            <a:r>
              <a:rPr lang="es" sz="1000"/>
              <a:t>método</a:t>
            </a:r>
            <a:r>
              <a:rPr lang="es" sz="1000"/>
              <a:t> Delete se </a:t>
            </a:r>
            <a:r>
              <a:rPr lang="es" sz="1000"/>
              <a:t>implementa</a:t>
            </a:r>
            <a:r>
              <a:rPr lang="es" sz="1000"/>
              <a:t> el soft delete, que quita la instancia del </a:t>
            </a:r>
            <a:r>
              <a:rPr lang="es" sz="1000"/>
              <a:t>alcance</a:t>
            </a:r>
            <a:r>
              <a:rPr lang="es" sz="1000"/>
              <a:t> del usuario, pero no la elimina de la base de datos. M</a:t>
            </a:r>
            <a:r>
              <a:rPr lang="es" sz="1000"/>
              <a:t>ediante middlewares se verifica que el usuario sea un administrador o sea el mismo que generó esa instancia en la base de datos, sino devolverá un 401 unauthorize. Luego se encuentra el dato mediante su Id, si este no coincide devuelve un BadRequest. Si logra encontrarlo simplemente implementa el soft delete y devuelve un 200 OK.</a:t>
            </a:r>
            <a:endParaRPr sz="1000"/>
          </a:p>
        </p:txBody>
      </p:sp>
      <p:sp>
        <p:nvSpPr>
          <p:cNvPr id="290" name="Google Shape;290;p25"/>
          <p:cNvSpPr txBox="1"/>
          <p:nvPr/>
        </p:nvSpPr>
        <p:spPr>
          <a:xfrm>
            <a:off x="1675350" y="2019825"/>
            <a:ext cx="42981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b="1" lang="es">
                <a:solidFill>
                  <a:schemeClr val="lt1"/>
                </a:solidFill>
                <a:latin typeface="Lato"/>
                <a:ea typeface="Lato"/>
                <a:cs typeface="Lato"/>
                <a:sym typeface="Lato"/>
              </a:rPr>
              <a:t>Métodos:</a:t>
            </a:r>
            <a:endParaRPr b="1" sz="15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